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59" r:id="rId6"/>
    <p:sldId id="264" r:id="rId7"/>
    <p:sldId id="265" r:id="rId8"/>
    <p:sldId id="260" r:id="rId9"/>
    <p:sldId id="261" r:id="rId10"/>
    <p:sldId id="268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0000"/>
    <a:srgbClr val="692710"/>
    <a:srgbClr val="9C4913"/>
    <a:srgbClr val="783A00"/>
    <a:srgbClr val="A14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875855-7710-302E-E138-219E8CFFBDF9}" v="44" dt="2022-03-31T16:43:49.013"/>
    <p1510:client id="{12F991B2-314D-98CE-24B7-1A1AF0474756}" v="1254" dt="2022-03-11T21:14:03.291"/>
    <p1510:client id="{29ECA20C-45BB-6138-4F4F-B7EC5ADB00DC}" v="76" dt="2022-03-23T16:58:31.038"/>
    <p1510:client id="{2D7163E6-1FA1-44CE-AD39-B26AC8BF7646}" v="5" dt="2022-03-19T21:35:16.286"/>
    <p1510:client id="{4C4C028D-74A0-49B3-84FF-8414B86D93CF}" v="140" dt="2022-03-04T20:37:59.139"/>
    <p1510:client id="{67E085BB-A493-7319-68E8-A3851F90E02E}" v="487" dt="2022-03-20T02:15:14.361"/>
    <p1510:client id="{74CAEC7B-4B93-1AB5-9CCC-712F2EE96F63}" v="63" dt="2022-03-30T20:11:14.079"/>
    <p1510:client id="{861CE696-DB03-443E-DD1E-15BA7BF4F4D2}" v="1" dt="2022-04-13T18:08:10.102"/>
    <p1510:client id="{8663FD1B-92CC-94A5-3D8D-8043B201BD21}" v="1" dt="2022-04-05T21:06:49.946"/>
    <p1510:client id="{9A468375-DA46-3BBE-8948-26FE1B877E94}" v="1067" dt="2022-03-30T21:22:30.121"/>
    <p1510:client id="{FA27EEF9-134E-8837-CDD8-ACC194431957}" v="53" dt="2022-03-23T18:26:16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860" y="425964"/>
            <a:ext cx="4648347" cy="366385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000" b="1">
                <a:latin typeface="Oswald"/>
              </a:rPr>
              <a:t>Germination of the Endangered Las Vegas Bear Poppy 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859" y="4567120"/>
            <a:ext cx="4786895" cy="2167195"/>
          </a:xfr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800">
                <a:latin typeface="Oswald"/>
                <a:cs typeface="Calibri"/>
              </a:rPr>
              <a:t>Robin Heide</a:t>
            </a:r>
          </a:p>
          <a:p>
            <a:pPr algn="l"/>
            <a:r>
              <a:rPr lang="en-US" sz="2100">
                <a:latin typeface="Times New Roman"/>
                <a:cs typeface="Calibri"/>
              </a:rPr>
              <a:t>PI mentor: Dr. </a:t>
            </a:r>
            <a:r>
              <a:rPr lang="en-US" sz="2100">
                <a:latin typeface="Times New Roman"/>
                <a:cs typeface="Times New Roman"/>
              </a:rPr>
              <a:t>Anita </a:t>
            </a:r>
            <a:r>
              <a:rPr lang="en-US" sz="2100" err="1">
                <a:latin typeface="Times New Roman"/>
                <a:cs typeface="Times New Roman"/>
              </a:rPr>
              <a:t>Antoninka</a:t>
            </a:r>
            <a:endParaRPr lang="en-US" sz="2100" u="sng" err="1">
              <a:latin typeface="Times New Roman"/>
              <a:cs typeface="Calibri"/>
            </a:endParaRPr>
          </a:p>
          <a:p>
            <a:pPr algn="l"/>
            <a:r>
              <a:rPr lang="en-US" sz="2100">
                <a:latin typeface="Times New Roman"/>
                <a:cs typeface="Calibri"/>
              </a:rPr>
              <a:t>Doctorate mentor: Lydia Bailey</a:t>
            </a:r>
          </a:p>
          <a:p>
            <a:pPr algn="l"/>
            <a:r>
              <a:rPr lang="en-US" sz="2100">
                <a:latin typeface="Times New Roman"/>
                <a:cs typeface="Calibri"/>
              </a:rPr>
              <a:t>Northern Arizona University</a:t>
            </a:r>
          </a:p>
          <a:p>
            <a:pPr algn="l"/>
            <a:r>
              <a:rPr lang="en-US" sz="2100">
                <a:latin typeface="Times New Roman"/>
                <a:cs typeface="Calibri"/>
              </a:rPr>
              <a:t>Hilton Tuscon East – Tuscon, AZ</a:t>
            </a:r>
          </a:p>
          <a:p>
            <a:pPr algn="l"/>
            <a:r>
              <a:rPr lang="en-US" sz="2100">
                <a:latin typeface="Times New Roman"/>
                <a:cs typeface="Calibri"/>
              </a:rPr>
              <a:t>April 23, 2022</a:t>
            </a:r>
          </a:p>
          <a:p>
            <a:pPr algn="l"/>
            <a:endParaRPr lang="en-US" sz="2100">
              <a:latin typeface="Times New Roman"/>
              <a:cs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5883C9-BA48-49E5-B31B-4FD696D15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0250" y="4425696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416" y="0"/>
            <a:ext cx="6107584" cy="6858000"/>
          </a:xfrm>
          <a:prstGeom prst="rect">
            <a:avLst/>
          </a:prstGeom>
          <a:solidFill>
            <a:srgbClr val="4E3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1163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02E58-1AB0-465A-9E08-4BD2CDE9CF7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6AE71-5657-42B4-8820-8C245CD97C5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527D48A-BE39-4407-9900-C65977DBB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56" y="5357967"/>
            <a:ext cx="889785" cy="1503024"/>
          </a:xfrm>
          <a:prstGeom prst="rect">
            <a:avLst/>
          </a:prstGeom>
        </p:spPr>
      </p:pic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9EB7A672-59A3-4C97-9F1C-0F67F5238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38" y="5933815"/>
            <a:ext cx="1080655" cy="922632"/>
          </a:xfrm>
          <a:prstGeom prst="rect">
            <a:avLst/>
          </a:prstGeom>
        </p:spPr>
      </p:pic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79B693-6E74-5620-874E-B4A828EE1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373" y="4810399"/>
            <a:ext cx="1130484" cy="967457"/>
          </a:xfrm>
          <a:prstGeom prst="rect">
            <a:avLst/>
          </a:prstGeom>
        </p:spPr>
      </p:pic>
      <p:pic>
        <p:nvPicPr>
          <p:cNvPr id="10" name="Picture 10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A9297898-0D86-13AD-DF5C-4462873F2D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4" r="24743" b="5876"/>
          <a:stretch/>
        </p:blipFill>
        <p:spPr>
          <a:xfrm>
            <a:off x="6729101" y="641420"/>
            <a:ext cx="4820755" cy="55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B8A3-7C61-4650-A794-2C44F11F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Results and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9F0E-A859-4C39-8228-A0A37CA10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055"/>
            <a:ext cx="10515600" cy="3142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 panose="020F0502020204030204"/>
              </a:rPr>
              <a:t>No growth!</a:t>
            </a:r>
          </a:p>
          <a:p>
            <a:r>
              <a:rPr lang="en-US" sz="2000">
                <a:cs typeface="Calibri" panose="020F0502020204030204"/>
              </a:rPr>
              <a:t>Acid scarification had the clearest direct effects on the seeds </a:t>
            </a:r>
          </a:p>
          <a:p>
            <a:pPr marL="0" indent="0">
              <a:buNone/>
            </a:pPr>
            <a:r>
              <a:rPr lang="en-US" sz="2000">
                <a:cs typeface="Calibri" panose="020F0502020204030204"/>
              </a:rPr>
              <a:t>           --&gt; still no final results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Further research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cs typeface="Calibri" panose="020F0502020204030204"/>
              </a:rPr>
              <a:t>More precise methods of scarification</a:t>
            </a:r>
          </a:p>
          <a:p>
            <a:r>
              <a:rPr lang="en-US" sz="2000">
                <a:cs typeface="Calibri" panose="020F0502020204030204"/>
              </a:rPr>
              <a:t>Water and temperature trials</a:t>
            </a:r>
          </a:p>
          <a:p>
            <a:r>
              <a:rPr lang="en-US" sz="2000">
                <a:cs typeface="Calibri" panose="020F0502020204030204"/>
              </a:rPr>
              <a:t>Gypsum and biocrust presence </a:t>
            </a:r>
            <a:endParaRPr lang="en-US"/>
          </a:p>
          <a:p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5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F6F3558-F689-4FCC-8159-F9884C8B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" y="5379216"/>
            <a:ext cx="876300" cy="1476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D144A-A646-13EB-CD5A-9E2349AC0333}"/>
              </a:ext>
            </a:extLst>
          </p:cNvPr>
          <p:cNvSpPr txBox="1"/>
          <p:nvPr/>
        </p:nvSpPr>
        <p:spPr>
          <a:xfrm>
            <a:off x="6097261" y="3603441"/>
            <a:ext cx="35870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i="1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A9CC2-B1BE-E401-A5A7-E4A101F1EBCC}"/>
              </a:ext>
            </a:extLst>
          </p:cNvPr>
          <p:cNvSpPr/>
          <p:nvPr/>
        </p:nvSpPr>
        <p:spPr>
          <a:xfrm>
            <a:off x="1121510" y="4966147"/>
            <a:ext cx="3973735" cy="1662546"/>
          </a:xfrm>
          <a:prstGeom prst="rect">
            <a:avLst/>
          </a:prstGeom>
          <a:solidFill>
            <a:srgbClr val="87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latin typeface="Calibri"/>
              </a:rPr>
              <a:t>Conservation efforts during times of climate change and an impending mass extinction event</a:t>
            </a:r>
            <a:endParaRPr lang="en-US" sz="2000">
              <a:cs typeface="Calibri"/>
            </a:endParaRPr>
          </a:p>
        </p:txBody>
      </p:sp>
      <p:pic>
        <p:nvPicPr>
          <p:cNvPr id="8" name="Picture 8" descr="A picture containing chocolate, close&#10;&#10;Description automatically generated">
            <a:extLst>
              <a:ext uri="{FF2B5EF4-FFF2-40B4-BE49-F238E27FC236}">
                <a16:creationId xmlns:a16="http://schemas.microsoft.com/office/drawing/2014/main" id="{A2F8662B-317F-52CB-14F7-6A44252D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72" t="31959" r="221" b="172"/>
          <a:stretch/>
        </p:blipFill>
        <p:spPr>
          <a:xfrm>
            <a:off x="8874464" y="3318574"/>
            <a:ext cx="3315953" cy="3541532"/>
          </a:xfrm>
          <a:prstGeom prst="rect">
            <a:avLst/>
          </a:prstGeom>
        </p:spPr>
      </p:pic>
      <p:pic>
        <p:nvPicPr>
          <p:cNvPr id="9" name="Picture 9" descr="A picture containing cake, piece, chocolate, green&#10;&#10;Description automatically generated">
            <a:extLst>
              <a:ext uri="{FF2B5EF4-FFF2-40B4-BE49-F238E27FC236}">
                <a16:creationId xmlns:a16="http://schemas.microsoft.com/office/drawing/2014/main" id="{6F84CBE9-D6FD-0DD0-4CF1-0C803BA98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3" t="12917" r="7586" b="27303"/>
          <a:stretch/>
        </p:blipFill>
        <p:spPr>
          <a:xfrm>
            <a:off x="8874469" y="889"/>
            <a:ext cx="3315465" cy="33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6458C8-BAA2-E366-A66A-C64BD2CF9377}"/>
              </a:ext>
            </a:extLst>
          </p:cNvPr>
          <p:cNvSpPr/>
          <p:nvPr/>
        </p:nvSpPr>
        <p:spPr>
          <a:xfrm>
            <a:off x="2086999" y="1825651"/>
            <a:ext cx="8016741" cy="38981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A68B4-8202-4B6A-B3FD-F8ECC90F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845" y="365125"/>
            <a:ext cx="4646312" cy="1350752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  <a:latin typeface="Oswald"/>
                <a:cs typeface="Aharoni"/>
              </a:rPr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5B751-2B75-4FE3-8023-9BCE1EA28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bg1"/>
              </a:solidFill>
              <a:latin typeface="Oswald"/>
              <a:cs typeface="Calibri"/>
            </a:endParaRPr>
          </a:p>
          <a:p>
            <a:endParaRPr lang="en-US">
              <a:solidFill>
                <a:schemeClr val="bg1"/>
              </a:solidFill>
              <a:latin typeface="Oswald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249AB-E105-F6DB-465E-3BCCC84384F0}"/>
              </a:ext>
            </a:extLst>
          </p:cNvPr>
          <p:cNvSpPr txBox="1"/>
          <p:nvPr/>
        </p:nvSpPr>
        <p:spPr>
          <a:xfrm>
            <a:off x="3729391" y="2249473"/>
            <a:ext cx="473321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Oswald"/>
              </a:rPr>
              <a:t>Anita Antoninka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"/>
                <a:cs typeface="Calibri"/>
              </a:rPr>
              <a:t>Lydia Bailey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"/>
                <a:cs typeface="Calibri"/>
              </a:rPr>
              <a:t>Adair Patterson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"/>
                <a:cs typeface="Calibri"/>
              </a:rPr>
              <a:t>NAU School of Forestry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"/>
                <a:cs typeface="Calibri"/>
              </a:rPr>
              <a:t>Bureau of Land Management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"/>
                <a:cs typeface="Calibri"/>
              </a:rPr>
              <a:t>Arizona NASA Space Grant</a:t>
            </a: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7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95FC84B-ACC3-F640-D99B-47B0E66F7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354" y="4148843"/>
            <a:ext cx="889785" cy="150302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4F5D359-B398-212E-5F33-75397593B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342" y="4812856"/>
            <a:ext cx="973597" cy="834467"/>
          </a:xfrm>
          <a:prstGeom prst="rect">
            <a:avLst/>
          </a:prstGeom>
        </p:spPr>
      </p:pic>
      <p:pic>
        <p:nvPicPr>
          <p:cNvPr id="11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DB9F7-2030-805F-7DE3-725D2285E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580" y="4268813"/>
            <a:ext cx="1621689" cy="13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0E79-ECE2-4BE5-935E-85B6E821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597" y="2764480"/>
            <a:ext cx="4910807" cy="1338158"/>
          </a:xfrm>
        </p:spPr>
        <p:txBody>
          <a:bodyPr>
            <a:noAutofit/>
          </a:bodyPr>
          <a:lstStyle/>
          <a:p>
            <a:pPr algn="ctr"/>
            <a:r>
              <a:rPr lang="en-US" sz="9600">
                <a:solidFill>
                  <a:srgbClr val="FFFFFF"/>
                </a:solidFill>
                <a:latin typeface="Oswald"/>
                <a:cs typeface="Calibri Light"/>
              </a:rPr>
              <a:t>Thank You</a:t>
            </a:r>
            <a:endParaRPr lang="en-US" sz="9600">
              <a:solidFill>
                <a:srgbClr val="FFFFFF"/>
              </a:solidFill>
              <a:latin typeface="Oswal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ED45EF-A044-4013-A8E2-8BACD4A7091D}"/>
              </a:ext>
            </a:extLst>
          </p:cNvPr>
          <p:cNvSpPr/>
          <p:nvPr/>
        </p:nvSpPr>
        <p:spPr>
          <a:xfrm>
            <a:off x="2519" y="-630"/>
            <a:ext cx="2191535" cy="68642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7FE01E-F6F5-42CE-B80F-D9DA6BB56ED6}"/>
              </a:ext>
            </a:extLst>
          </p:cNvPr>
          <p:cNvSpPr/>
          <p:nvPr/>
        </p:nvSpPr>
        <p:spPr>
          <a:xfrm>
            <a:off x="10002981" y="-6928"/>
            <a:ext cx="2191535" cy="68642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6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F1832-4AF2-4215-8F60-6E6211D5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45" y="75084"/>
            <a:ext cx="2976504" cy="1175198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Background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140DF9-A358-4552-9A23-49F51BE4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51" y="1172598"/>
            <a:ext cx="3505494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i="1" err="1">
                <a:ea typeface="+mn-lt"/>
                <a:cs typeface="+mn-lt"/>
              </a:rPr>
              <a:t>Arctomecon</a:t>
            </a:r>
            <a:r>
              <a:rPr lang="en-US" sz="2400" i="1">
                <a:ea typeface="+mn-lt"/>
                <a:cs typeface="+mn-lt"/>
              </a:rPr>
              <a:t> californica</a:t>
            </a:r>
            <a:endParaRPr lang="en-US"/>
          </a:p>
          <a:p>
            <a:r>
              <a:rPr lang="en-US" sz="2000"/>
              <a:t>Native to Las Vegas and the Mojave Desert </a:t>
            </a:r>
            <a:endParaRPr lang="en-US" i="1"/>
          </a:p>
          <a:p>
            <a:r>
              <a:rPr lang="en-US" sz="2000"/>
              <a:t>Endemic to the area; does not grow anywhere else</a:t>
            </a:r>
            <a:endParaRPr lang="en-US" i="1"/>
          </a:p>
          <a:p>
            <a:r>
              <a:rPr lang="en-US" sz="2000">
                <a:ea typeface="+mn-lt"/>
                <a:cs typeface="+mn-lt"/>
              </a:rPr>
              <a:t>Gypsum soil and biocrust</a:t>
            </a:r>
            <a:br>
              <a:rPr lang="en-US" i="1"/>
            </a:br>
            <a:endParaRPr lang="en-US" i="1">
              <a:ea typeface="Calibri"/>
              <a:cs typeface="Calibri" panose="020F0502020204030204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ground, outdoor, laying, plant&#10;&#10;Description automatically generated">
            <a:extLst>
              <a:ext uri="{FF2B5EF4-FFF2-40B4-BE49-F238E27FC236}">
                <a16:creationId xmlns:a16="http://schemas.microsoft.com/office/drawing/2014/main" id="{E4784B33-D937-4A52-9456-98C58705E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  <p:pic>
        <p:nvPicPr>
          <p:cNvPr id="3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4B3E9F0-BBF1-4327-98EB-8BFD02A3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6" y="5383652"/>
            <a:ext cx="872662" cy="1477339"/>
          </a:xfrm>
          <a:prstGeom prst="rect">
            <a:avLst/>
          </a:prstGeom>
        </p:spPr>
      </p:pic>
      <p:pic>
        <p:nvPicPr>
          <p:cNvPr id="5" name="Picture 5" descr="A picture containing outdoor, sky, mountain, cactus&#10;&#10;Description automatically generated">
            <a:extLst>
              <a:ext uri="{FF2B5EF4-FFF2-40B4-BE49-F238E27FC236}">
                <a16:creationId xmlns:a16="http://schemas.microsoft.com/office/drawing/2014/main" id="{A7B4E752-8813-7AF3-FCC7-7F1C770BD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29" t="8471" r="413" b="2026"/>
          <a:stretch/>
        </p:blipFill>
        <p:spPr>
          <a:xfrm>
            <a:off x="1065544" y="3710187"/>
            <a:ext cx="3567892" cy="31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5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8F3280-FD2E-473D-8D16-90F8C06FD9AD}"/>
              </a:ext>
            </a:extLst>
          </p:cNvPr>
          <p:cNvSpPr/>
          <p:nvPr/>
        </p:nvSpPr>
        <p:spPr>
          <a:xfrm>
            <a:off x="2519" y="3916428"/>
            <a:ext cx="12185701" cy="29409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DDF8-ABBF-4510-9C19-183C0271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Problems and Questions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E4588-6F3C-4E7A-9C98-A904B09B1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795" y="1825625"/>
            <a:ext cx="5169005" cy="2424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Low seasonal germination success rate</a:t>
            </a:r>
          </a:p>
          <a:p>
            <a:r>
              <a:rPr lang="en-US" sz="2000">
                <a:ea typeface="+mn-lt"/>
                <a:cs typeface="+mn-lt"/>
              </a:rPr>
              <a:t>Previous studies have had little success, and nobody knows what the seeds take to germinate.</a:t>
            </a:r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The Bear Poppy is highly endangered</a:t>
            </a: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F63C-0D77-4EDB-9A11-CC38BA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718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What methods can be used to promote germination and growth of the Bear Poppy seeds?</a:t>
            </a:r>
          </a:p>
          <a:p>
            <a:r>
              <a:rPr lang="en-US" sz="2000">
                <a:cs typeface="Calibri"/>
              </a:rPr>
              <a:t>How will proper scarification methods affect the germination rate?</a:t>
            </a:r>
          </a:p>
          <a:p>
            <a:endParaRPr lang="en-US" sz="2000">
              <a:cs typeface="Calibri"/>
            </a:endParaRPr>
          </a:p>
        </p:txBody>
      </p:sp>
      <p:pic>
        <p:nvPicPr>
          <p:cNvPr id="8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2A4AD63-B192-4A10-95E9-1A6569446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6" y="5383652"/>
            <a:ext cx="872662" cy="1477339"/>
          </a:xfrm>
          <a:prstGeom prst="rect">
            <a:avLst/>
          </a:prstGeom>
        </p:spPr>
      </p:pic>
      <p:pic>
        <p:nvPicPr>
          <p:cNvPr id="6" name="Picture 6" descr="A picture containing ground, outdoor, plant, dirt&#10;&#10;Description automatically generated">
            <a:extLst>
              <a:ext uri="{FF2B5EF4-FFF2-40B4-BE49-F238E27FC236}">
                <a16:creationId xmlns:a16="http://schemas.microsoft.com/office/drawing/2014/main" id="{2BE37ACD-170A-05BF-65E3-996E70FC2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95" r="-230" b="5935"/>
          <a:stretch/>
        </p:blipFill>
        <p:spPr>
          <a:xfrm>
            <a:off x="2060549" y="4017600"/>
            <a:ext cx="2749506" cy="283853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2283599-2398-3BA2-A1AC-E6B24072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530" y="4011302"/>
            <a:ext cx="2138639" cy="28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5FEA67-2DFC-FCE9-E2CA-D961E7DFE569}"/>
              </a:ext>
            </a:extLst>
          </p:cNvPr>
          <p:cNvSpPr/>
          <p:nvPr/>
        </p:nvSpPr>
        <p:spPr>
          <a:xfrm>
            <a:off x="-3780" y="2996989"/>
            <a:ext cx="12191998" cy="38666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F3280-FD2E-473D-8D16-90F8C06FD9AD}"/>
              </a:ext>
            </a:extLst>
          </p:cNvPr>
          <p:cNvSpPr/>
          <p:nvPr/>
        </p:nvSpPr>
        <p:spPr>
          <a:xfrm>
            <a:off x="2519" y="1428907"/>
            <a:ext cx="12185701" cy="15680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DDF8-ABBF-4510-9C19-183C0271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What is scarification?</a:t>
            </a:r>
          </a:p>
        </p:txBody>
      </p:sp>
      <p:pic>
        <p:nvPicPr>
          <p:cNvPr id="8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2A4AD63-B192-4A10-95E9-1A6569446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6" y="5383652"/>
            <a:ext cx="872662" cy="147733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6686C1-0FC1-6DC4-6957-8E3529A38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55591"/>
            <a:ext cx="10685632" cy="11144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latin typeface="Calibri"/>
                <a:ea typeface="+mn-lt"/>
                <a:cs typeface="Calibri"/>
              </a:rPr>
              <a:t>Scarification is the process of scratching, weakening, and breaking down the coating of the seed in order to speed up and aid in germination.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13" name="Picture 13" descr="A picture containing plate, chocolate, white, square&#10;&#10;Description automatically generated">
            <a:extLst>
              <a:ext uri="{FF2B5EF4-FFF2-40B4-BE49-F238E27FC236}">
                <a16:creationId xmlns:a16="http://schemas.microsoft.com/office/drawing/2014/main" id="{C940E68D-8B0B-48E6-C00F-8F047CC0C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6" t="34043" r="10168" b="22706"/>
          <a:stretch/>
        </p:blipFill>
        <p:spPr>
          <a:xfrm>
            <a:off x="2828848" y="2998875"/>
            <a:ext cx="6529890" cy="385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0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DB94A6-79E3-4BAB-B3D1-44453723A89E}"/>
              </a:ext>
            </a:extLst>
          </p:cNvPr>
          <p:cNvSpPr/>
          <p:nvPr/>
        </p:nvSpPr>
        <p:spPr>
          <a:xfrm>
            <a:off x="6098519" y="68643"/>
            <a:ext cx="6026725" cy="66816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862C5-93AB-4004-A351-02DB54FEEFF3}"/>
              </a:ext>
            </a:extLst>
          </p:cNvPr>
          <p:cNvSpPr/>
          <p:nvPr/>
        </p:nvSpPr>
        <p:spPr>
          <a:xfrm>
            <a:off x="969945" y="1401749"/>
            <a:ext cx="4672760" cy="50569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D7FA1-0B74-41E5-A66D-B27A450D57C7}"/>
              </a:ext>
            </a:extLst>
          </p:cNvPr>
          <p:cNvSpPr/>
          <p:nvPr/>
        </p:nvSpPr>
        <p:spPr>
          <a:xfrm>
            <a:off x="980475" y="4673898"/>
            <a:ext cx="4672759" cy="510099"/>
          </a:xfrm>
          <a:prstGeom prst="rect">
            <a:avLst/>
          </a:prstGeom>
          <a:solidFill>
            <a:srgbClr val="A146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A9DEB-48D5-402D-9FEA-C5BA34E73B20}"/>
              </a:ext>
            </a:extLst>
          </p:cNvPr>
          <p:cNvSpPr/>
          <p:nvPr/>
        </p:nvSpPr>
        <p:spPr>
          <a:xfrm>
            <a:off x="967879" y="3173319"/>
            <a:ext cx="4672759" cy="5100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39CDBD-F446-4584-B943-6980DC661928}"/>
              </a:ext>
            </a:extLst>
          </p:cNvPr>
          <p:cNvSpPr/>
          <p:nvPr/>
        </p:nvSpPr>
        <p:spPr>
          <a:xfrm>
            <a:off x="967881" y="1403717"/>
            <a:ext cx="4672759" cy="5100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42C21-2638-483C-A209-2EF17A6E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53" y="69142"/>
            <a:ext cx="5729485" cy="1338158"/>
          </a:xfrm>
        </p:spPr>
        <p:txBody>
          <a:bodyPr/>
          <a:lstStyle/>
          <a:p>
            <a:r>
              <a:rPr lang="en-US">
                <a:cs typeface="Calibri Light"/>
              </a:rPr>
              <a:t>Methods of Scarification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2274-BBFF-47E0-9B95-D5E1ED01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95" y="1403691"/>
            <a:ext cx="4671501" cy="4892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Bio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Growth chamber for several months to promote the growth of mold on the seeds</a:t>
            </a: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r>
              <a:rPr lang="en-US">
                <a:cs typeface="Calibri"/>
              </a:rPr>
              <a:t>Mechanical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Course sandpaper + mechanical shaker to agitate seed coating</a:t>
            </a: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r>
              <a:rPr lang="en-US">
                <a:cs typeface="Calibri"/>
              </a:rPr>
              <a:t>Chemical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Concentrated Sulfuric acid soak to break down seed coating as much as possible without killing the seed</a:t>
            </a:r>
          </a:p>
        </p:txBody>
      </p:sp>
      <p:pic>
        <p:nvPicPr>
          <p:cNvPr id="10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076E197-72FA-4056-B074-5C38057F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" y="5379216"/>
            <a:ext cx="876300" cy="1476375"/>
          </a:xfrm>
          <a:prstGeom prst="rect">
            <a:avLst/>
          </a:prstGeom>
        </p:spPr>
      </p:pic>
      <p:pic>
        <p:nvPicPr>
          <p:cNvPr id="12" name="Picture 12" descr="A picture containing kitchenware, pan, black, close&#10;&#10;Description automatically generated">
            <a:extLst>
              <a:ext uri="{FF2B5EF4-FFF2-40B4-BE49-F238E27FC236}">
                <a16:creationId xmlns:a16="http://schemas.microsoft.com/office/drawing/2014/main" id="{E144B414-E519-4F80-BE58-300540538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6" r="4040" b="189"/>
          <a:stretch/>
        </p:blipFill>
        <p:spPr>
          <a:xfrm>
            <a:off x="6179127" y="1977832"/>
            <a:ext cx="3204179" cy="3910606"/>
          </a:xfrm>
          <a:prstGeom prst="rect">
            <a:avLst/>
          </a:prstGeom>
        </p:spPr>
      </p:pic>
      <p:pic>
        <p:nvPicPr>
          <p:cNvPr id="11" name="Picture 11" descr="A picture containing chocolate, pan, plant, soil&#10;&#10;Description automatically generated">
            <a:extLst>
              <a:ext uri="{FF2B5EF4-FFF2-40B4-BE49-F238E27FC236}">
                <a16:creationId xmlns:a16="http://schemas.microsoft.com/office/drawing/2014/main" id="{02A8A1C1-AE42-4A98-BB0D-90F9748EF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03" t="32596" r="21352" b="31036"/>
          <a:stretch/>
        </p:blipFill>
        <p:spPr>
          <a:xfrm>
            <a:off x="8704432" y="104091"/>
            <a:ext cx="3366605" cy="3220509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softEdge rad="112500"/>
          </a:effectLst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11D9EAE-07BE-41AB-99F0-9C534C47DCE3}"/>
              </a:ext>
            </a:extLst>
          </p:cNvPr>
          <p:cNvSpPr/>
          <p:nvPr/>
        </p:nvSpPr>
        <p:spPr>
          <a:xfrm rot="1800000">
            <a:off x="5725997" y="1369915"/>
            <a:ext cx="566777" cy="48490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33F13A-3EF0-44C5-A4C9-2C91AC961221}"/>
              </a:ext>
            </a:extLst>
          </p:cNvPr>
          <p:cNvSpPr txBox="1"/>
          <p:nvPr/>
        </p:nvSpPr>
        <p:spPr>
          <a:xfrm>
            <a:off x="6376712" y="387770"/>
            <a:ext cx="198749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Oswald"/>
              </a:rPr>
              <a:t>3 different levels of watering to promote mold growth</a:t>
            </a:r>
          </a:p>
        </p:txBody>
      </p:sp>
      <p:pic>
        <p:nvPicPr>
          <p:cNvPr id="19" name="Picture 19" descr="A picture containing chocolate, black, plant&#10;&#10;Description automatically generated">
            <a:extLst>
              <a:ext uri="{FF2B5EF4-FFF2-40B4-BE49-F238E27FC236}">
                <a16:creationId xmlns:a16="http://schemas.microsoft.com/office/drawing/2014/main" id="{8777F3E5-4736-4B9B-BBB6-99F7867F4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61" t="38665" r="17241" b="30412"/>
          <a:stretch/>
        </p:blipFill>
        <p:spPr>
          <a:xfrm>
            <a:off x="9013011" y="3847779"/>
            <a:ext cx="2829275" cy="2630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538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D862C5-93AB-4004-A351-02DB54FEEFF3}"/>
              </a:ext>
            </a:extLst>
          </p:cNvPr>
          <p:cNvSpPr/>
          <p:nvPr/>
        </p:nvSpPr>
        <p:spPr>
          <a:xfrm>
            <a:off x="969945" y="1401749"/>
            <a:ext cx="4672760" cy="50569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D7FA1-0B74-41E5-A66D-B27A450D57C7}"/>
              </a:ext>
            </a:extLst>
          </p:cNvPr>
          <p:cNvSpPr/>
          <p:nvPr/>
        </p:nvSpPr>
        <p:spPr>
          <a:xfrm>
            <a:off x="967880" y="4673898"/>
            <a:ext cx="4672759" cy="510099"/>
          </a:xfrm>
          <a:prstGeom prst="rect">
            <a:avLst/>
          </a:prstGeom>
          <a:solidFill>
            <a:srgbClr val="A146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A9DEB-48D5-402D-9FEA-C5BA34E73B20}"/>
              </a:ext>
            </a:extLst>
          </p:cNvPr>
          <p:cNvSpPr/>
          <p:nvPr/>
        </p:nvSpPr>
        <p:spPr>
          <a:xfrm>
            <a:off x="967879" y="3173319"/>
            <a:ext cx="4672759" cy="5100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39CDBD-F446-4584-B943-6980DC661928}"/>
              </a:ext>
            </a:extLst>
          </p:cNvPr>
          <p:cNvSpPr/>
          <p:nvPr/>
        </p:nvSpPr>
        <p:spPr>
          <a:xfrm>
            <a:off x="967881" y="1403717"/>
            <a:ext cx="4672759" cy="5100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42C21-2638-483C-A209-2EF17A6E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53" y="69142"/>
            <a:ext cx="5729485" cy="1338158"/>
          </a:xfrm>
        </p:spPr>
        <p:txBody>
          <a:bodyPr/>
          <a:lstStyle/>
          <a:p>
            <a:r>
              <a:rPr lang="en-US">
                <a:cs typeface="Calibri Light"/>
              </a:rPr>
              <a:t>Methods of Scarification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2274-BBFF-47E0-9B95-D5E1ED01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96" y="1403691"/>
            <a:ext cx="4671501" cy="4892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Bio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Growth chamber for several months to promote the growth of mold on the seeds</a:t>
            </a: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r>
              <a:rPr lang="en-US">
                <a:cs typeface="Calibri"/>
              </a:rPr>
              <a:t>Mechanical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Course sandpaper + mechanical shaker to agitate seed coating</a:t>
            </a: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r>
              <a:rPr lang="en-US">
                <a:cs typeface="Calibri"/>
              </a:rPr>
              <a:t>Chemical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Concentrated Sulfuric acid soak to break down seed coating as much as possible without killing the seed</a:t>
            </a:r>
          </a:p>
        </p:txBody>
      </p:sp>
      <p:pic>
        <p:nvPicPr>
          <p:cNvPr id="10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076E197-72FA-4056-B074-5C38057F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" y="5379216"/>
            <a:ext cx="876300" cy="1476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8651A7-D1ED-446C-B491-3D16C423AB2B}"/>
              </a:ext>
            </a:extLst>
          </p:cNvPr>
          <p:cNvSpPr/>
          <p:nvPr/>
        </p:nvSpPr>
        <p:spPr>
          <a:xfrm>
            <a:off x="6098519" y="68643"/>
            <a:ext cx="6026725" cy="6681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15FAB36-3132-46BC-890C-D18738E3368A}"/>
              </a:ext>
            </a:extLst>
          </p:cNvPr>
          <p:cNvSpPr/>
          <p:nvPr/>
        </p:nvSpPr>
        <p:spPr>
          <a:xfrm rot="1800000">
            <a:off x="5719699" y="3089138"/>
            <a:ext cx="566777" cy="484909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 descr="A picture containing indoor, doughnut&#10;&#10;Description automatically generated">
            <a:extLst>
              <a:ext uri="{FF2B5EF4-FFF2-40B4-BE49-F238E27FC236}">
                <a16:creationId xmlns:a16="http://schemas.microsoft.com/office/drawing/2014/main" id="{E40CA079-852C-4C6D-874E-CABD70C58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48" t="14396" r="24387" b="17648"/>
          <a:stretch/>
        </p:blipFill>
        <p:spPr>
          <a:xfrm>
            <a:off x="6260681" y="108362"/>
            <a:ext cx="2738913" cy="2768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8" descr="A picture containing plate, indoor, chocolate, dessert&#10;&#10;Description automatically generated">
            <a:extLst>
              <a:ext uri="{FF2B5EF4-FFF2-40B4-BE49-F238E27FC236}">
                <a16:creationId xmlns:a16="http://schemas.microsoft.com/office/drawing/2014/main" id="{EA0CF841-72B8-4217-9A8D-CBD0DC665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07" r="-182" b="11877"/>
          <a:stretch/>
        </p:blipFill>
        <p:spPr>
          <a:xfrm>
            <a:off x="6865559" y="2842562"/>
            <a:ext cx="4493914" cy="3614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8EBE5-1A89-A53A-2009-7F3B0F522345}"/>
              </a:ext>
            </a:extLst>
          </p:cNvPr>
          <p:cNvSpPr txBox="1"/>
          <p:nvPr/>
        </p:nvSpPr>
        <p:spPr>
          <a:xfrm>
            <a:off x="9040565" y="1716547"/>
            <a:ext cx="23275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latin typeface="Oswald"/>
              </a:rPr>
              <a:t>Similar to the movement of seeds through soil and rocks</a:t>
            </a:r>
          </a:p>
        </p:txBody>
      </p:sp>
    </p:spTree>
    <p:extLst>
      <p:ext uri="{BB962C8B-B14F-4D97-AF65-F5344CB8AC3E}">
        <p14:creationId xmlns:p14="http://schemas.microsoft.com/office/powerpoint/2010/main" val="2425436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D862C5-93AB-4004-A351-02DB54FEEFF3}"/>
              </a:ext>
            </a:extLst>
          </p:cNvPr>
          <p:cNvSpPr/>
          <p:nvPr/>
        </p:nvSpPr>
        <p:spPr>
          <a:xfrm>
            <a:off x="969945" y="1401749"/>
            <a:ext cx="4672760" cy="50569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D7FA1-0B74-41E5-A66D-B27A450D57C7}"/>
              </a:ext>
            </a:extLst>
          </p:cNvPr>
          <p:cNvSpPr/>
          <p:nvPr/>
        </p:nvSpPr>
        <p:spPr>
          <a:xfrm>
            <a:off x="967880" y="4673898"/>
            <a:ext cx="4672759" cy="510099"/>
          </a:xfrm>
          <a:prstGeom prst="rect">
            <a:avLst/>
          </a:prstGeom>
          <a:solidFill>
            <a:srgbClr val="A146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BA9DEB-48D5-402D-9FEA-C5BA34E73B20}"/>
              </a:ext>
            </a:extLst>
          </p:cNvPr>
          <p:cNvSpPr/>
          <p:nvPr/>
        </p:nvSpPr>
        <p:spPr>
          <a:xfrm>
            <a:off x="967879" y="3173319"/>
            <a:ext cx="4672759" cy="5100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39CDBD-F446-4584-B943-6980DC661928}"/>
              </a:ext>
            </a:extLst>
          </p:cNvPr>
          <p:cNvSpPr/>
          <p:nvPr/>
        </p:nvSpPr>
        <p:spPr>
          <a:xfrm>
            <a:off x="967881" y="1403717"/>
            <a:ext cx="4672759" cy="5100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525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42C21-2638-483C-A209-2EF17A6E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53" y="69142"/>
            <a:ext cx="5729485" cy="1338158"/>
          </a:xfrm>
        </p:spPr>
        <p:txBody>
          <a:bodyPr/>
          <a:lstStyle/>
          <a:p>
            <a:r>
              <a:rPr lang="en-US">
                <a:cs typeface="Calibri Light"/>
              </a:rPr>
              <a:t>Methods of Scarification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2274-BBFF-47E0-9B95-D5E1ED01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96" y="1403691"/>
            <a:ext cx="4671501" cy="4892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Bio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Growth chamber for several months to promote the growth of mold on the seeds</a:t>
            </a: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r>
              <a:rPr lang="en-US">
                <a:cs typeface="Calibri"/>
              </a:rPr>
              <a:t>Mechanical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Course sandpaper + mechanical shaker to agitate seed coating</a:t>
            </a: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r>
              <a:rPr lang="en-US">
                <a:cs typeface="Calibri"/>
              </a:rPr>
              <a:t>Chemical Scarification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- </a:t>
            </a:r>
            <a:r>
              <a:rPr lang="en-US" sz="2000">
                <a:cs typeface="Calibri"/>
              </a:rPr>
              <a:t>Concentrated Sulfuric acid soak to break down seed coating as much as possible without killing the seed</a:t>
            </a:r>
          </a:p>
        </p:txBody>
      </p:sp>
      <p:pic>
        <p:nvPicPr>
          <p:cNvPr id="10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076E197-72FA-4056-B074-5C38057F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" y="5379216"/>
            <a:ext cx="876300" cy="1476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8651A7-D1ED-446C-B491-3D16C423AB2B}"/>
              </a:ext>
            </a:extLst>
          </p:cNvPr>
          <p:cNvSpPr/>
          <p:nvPr/>
        </p:nvSpPr>
        <p:spPr>
          <a:xfrm>
            <a:off x="6098519" y="68643"/>
            <a:ext cx="6026725" cy="6681668"/>
          </a:xfrm>
          <a:prstGeom prst="roundRect">
            <a:avLst/>
          </a:prstGeom>
          <a:solidFill>
            <a:srgbClr val="A14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15FAB36-3132-46BC-890C-D18738E3368A}"/>
              </a:ext>
            </a:extLst>
          </p:cNvPr>
          <p:cNvSpPr/>
          <p:nvPr/>
        </p:nvSpPr>
        <p:spPr>
          <a:xfrm rot="1800000">
            <a:off x="5719699" y="4587948"/>
            <a:ext cx="566777" cy="484909"/>
          </a:xfrm>
          <a:prstGeom prst="triangle">
            <a:avLst/>
          </a:prstGeom>
          <a:solidFill>
            <a:srgbClr val="A14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A picture containing indoor, counter, food processor&#10;&#10;Description automatically generated">
            <a:extLst>
              <a:ext uri="{FF2B5EF4-FFF2-40B4-BE49-F238E27FC236}">
                <a16:creationId xmlns:a16="http://schemas.microsoft.com/office/drawing/2014/main" id="{7935B1EA-7E52-45D0-B5F3-6D3D61BF3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98" t="26466" r="21858" b="5593"/>
          <a:stretch/>
        </p:blipFill>
        <p:spPr>
          <a:xfrm>
            <a:off x="10222134" y="2828738"/>
            <a:ext cx="1701557" cy="3469332"/>
          </a:xfrm>
          <a:prstGeom prst="flowChartAlternateProcess">
            <a:avLst/>
          </a:prstGeom>
        </p:spPr>
      </p:pic>
      <p:pic>
        <p:nvPicPr>
          <p:cNvPr id="11" name="Picture 11" descr="A picture containing plate, indoor, chocolate&#10;&#10;Description automatically generated">
            <a:extLst>
              <a:ext uri="{FF2B5EF4-FFF2-40B4-BE49-F238E27FC236}">
                <a16:creationId xmlns:a16="http://schemas.microsoft.com/office/drawing/2014/main" id="{78D5E882-5CF3-4253-8448-BEAAE43A3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3" r="10439" b="167"/>
          <a:stretch/>
        </p:blipFill>
        <p:spPr>
          <a:xfrm>
            <a:off x="6368053" y="306606"/>
            <a:ext cx="3787795" cy="5249789"/>
          </a:xfrm>
          <a:prstGeom prst="flowChartAlternateProcess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1C236-D420-FEF0-F733-733FD76543C2}"/>
              </a:ext>
            </a:extLst>
          </p:cNvPr>
          <p:cNvSpPr txBox="1"/>
          <p:nvPr/>
        </p:nvSpPr>
        <p:spPr>
          <a:xfrm>
            <a:off x="7016697" y="5706813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Oswald"/>
              </a:rPr>
              <a:t>Replicates digestion through an animal's gut</a:t>
            </a:r>
          </a:p>
        </p:txBody>
      </p:sp>
    </p:spTree>
    <p:extLst>
      <p:ext uri="{BB962C8B-B14F-4D97-AF65-F5344CB8AC3E}">
        <p14:creationId xmlns:p14="http://schemas.microsoft.com/office/powerpoint/2010/main" val="559704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F9FC9A2-F275-41BA-9E91-8E77A82C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" y="5379216"/>
            <a:ext cx="876300" cy="1476375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873968A-3547-49E1-8D17-1AB12E851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2" t="11950" r="728" b="17506"/>
          <a:stretch/>
        </p:blipFill>
        <p:spPr>
          <a:xfrm rot="16200000">
            <a:off x="5488736" y="164401"/>
            <a:ext cx="6714780" cy="6556404"/>
          </a:xfrm>
          <a:prstGeom prst="rect">
            <a:avLst/>
          </a:prstGeom>
        </p:spPr>
      </p:pic>
      <p:pic>
        <p:nvPicPr>
          <p:cNvPr id="4" name="Picture 4" descr="A picture containing cake, food, indoor, slice&#10;&#10;Description automatically generated">
            <a:extLst>
              <a:ext uri="{FF2B5EF4-FFF2-40B4-BE49-F238E27FC236}">
                <a16:creationId xmlns:a16="http://schemas.microsoft.com/office/drawing/2014/main" id="{092B6A16-C6A9-46F9-8552-F797668FC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1" y="251789"/>
            <a:ext cx="5073282" cy="3801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C8E8A-F34C-49F9-9545-A09917F7F194}"/>
              </a:ext>
            </a:extLst>
          </p:cNvPr>
          <p:cNvSpPr txBox="1"/>
          <p:nvPr/>
        </p:nvSpPr>
        <p:spPr>
          <a:xfrm>
            <a:off x="880945" y="4779110"/>
            <a:ext cx="45820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Oswald"/>
                <a:ea typeface="+mn-lt"/>
                <a:cs typeface="+mn-lt"/>
              </a:rPr>
              <a:t>75 seeds from each collecting location used for each condition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Oswald"/>
                <a:ea typeface="+mn-lt"/>
                <a:cs typeface="+mn-lt"/>
              </a:rPr>
              <a:t>Total sample size of about 2,700 seeds </a:t>
            </a:r>
          </a:p>
          <a:p>
            <a:pPr algn="ctr"/>
            <a:r>
              <a:rPr lang="en-US" sz="2000">
                <a:solidFill>
                  <a:srgbClr val="FFFFFF"/>
                </a:solidFill>
                <a:latin typeface="Oswald"/>
                <a:ea typeface="+mn-lt"/>
                <a:cs typeface="+mn-lt"/>
              </a:rPr>
              <a:t>(450 seeds/condition)</a:t>
            </a:r>
          </a:p>
        </p:txBody>
      </p:sp>
    </p:spTree>
    <p:extLst>
      <p:ext uri="{BB962C8B-B14F-4D97-AF65-F5344CB8AC3E}">
        <p14:creationId xmlns:p14="http://schemas.microsoft.com/office/powerpoint/2010/main" val="262464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0EC969-B426-AB11-997E-65C09931C195}"/>
              </a:ext>
            </a:extLst>
          </p:cNvPr>
          <p:cNvSpPr/>
          <p:nvPr/>
        </p:nvSpPr>
        <p:spPr>
          <a:xfrm>
            <a:off x="8359330" y="2423917"/>
            <a:ext cx="3835188" cy="443345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AB8A3-7C61-4650-A794-2C44F11F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Results and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9F0E-A859-4C39-8228-A0A37CA10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055"/>
            <a:ext cx="10515600" cy="3142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 panose="020F0502020204030204"/>
              </a:rPr>
              <a:t>No growth!</a:t>
            </a:r>
          </a:p>
          <a:p>
            <a:r>
              <a:rPr lang="en-US" sz="2000">
                <a:cs typeface="Calibri" panose="020F0502020204030204"/>
              </a:rPr>
              <a:t>Acid scarification had the clearest direct effects on the seeds </a:t>
            </a:r>
          </a:p>
          <a:p>
            <a:pPr marL="0" indent="0">
              <a:buNone/>
            </a:pPr>
            <a:r>
              <a:rPr lang="en-US" sz="2000">
                <a:cs typeface="Calibri" panose="020F0502020204030204"/>
              </a:rPr>
              <a:t>           --&gt; still no final results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Further research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cs typeface="Calibri" panose="020F0502020204030204"/>
              </a:rPr>
              <a:t>More precise methods of scarification</a:t>
            </a:r>
          </a:p>
          <a:p>
            <a:r>
              <a:rPr lang="en-US" sz="2000">
                <a:cs typeface="Calibri" panose="020F0502020204030204"/>
              </a:rPr>
              <a:t>Water and temperature trials</a:t>
            </a:r>
          </a:p>
          <a:p>
            <a:r>
              <a:rPr lang="en-US" sz="2000">
                <a:cs typeface="Calibri" panose="020F0502020204030204"/>
              </a:rPr>
              <a:t>Gypsum and biocrust presence </a:t>
            </a:r>
            <a:endParaRPr lang="en-US"/>
          </a:p>
          <a:p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5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F6F3558-F689-4FCC-8159-F9884C8B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" y="5379216"/>
            <a:ext cx="876300" cy="1476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D144A-A646-13EB-CD5A-9E2349AC0333}"/>
              </a:ext>
            </a:extLst>
          </p:cNvPr>
          <p:cNvSpPr txBox="1"/>
          <p:nvPr/>
        </p:nvSpPr>
        <p:spPr>
          <a:xfrm>
            <a:off x="6097261" y="3603441"/>
            <a:ext cx="35870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i="1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A9CC2-B1BE-E401-A5A7-E4A101F1EBCC}"/>
              </a:ext>
            </a:extLst>
          </p:cNvPr>
          <p:cNvSpPr/>
          <p:nvPr/>
        </p:nvSpPr>
        <p:spPr>
          <a:xfrm>
            <a:off x="1121510" y="4966147"/>
            <a:ext cx="3973735" cy="1662546"/>
          </a:xfrm>
          <a:prstGeom prst="rect">
            <a:avLst/>
          </a:prstGeom>
          <a:solidFill>
            <a:srgbClr val="87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latin typeface="Calibri"/>
              </a:rPr>
              <a:t>Conservation efforts during times of climate change and an impending mass extinction event</a:t>
            </a:r>
            <a:endParaRPr lang="en-US" sz="2000">
              <a:cs typeface="Calibri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DF5E129-7FD4-F170-FA51-F7EAE49CF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4" t="39408" r="38716" b="43914"/>
          <a:stretch/>
        </p:blipFill>
        <p:spPr>
          <a:xfrm>
            <a:off x="8702986" y="2700377"/>
            <a:ext cx="3148870" cy="38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83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Germination of the Endangered Las Vegas Bear Poppy </vt:lpstr>
      <vt:lpstr>Background</vt:lpstr>
      <vt:lpstr>Problems and Questions</vt:lpstr>
      <vt:lpstr>What is scarification?</vt:lpstr>
      <vt:lpstr>Methods of Scarification</vt:lpstr>
      <vt:lpstr>Methods of Scarification</vt:lpstr>
      <vt:lpstr>Methods of Scarification</vt:lpstr>
      <vt:lpstr>PowerPoint Presentation</vt:lpstr>
      <vt:lpstr>Results and Discussion</vt:lpstr>
      <vt:lpstr>Results and Discussion</vt:lpstr>
      <vt:lpstr>Acknowledgments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2022-03-04T20:21:59Z</dcterms:created>
  <dcterms:modified xsi:type="dcterms:W3CDTF">2022-04-17T16:28:22Z</dcterms:modified>
</cp:coreProperties>
</file>